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2" r:id="rId3"/>
    <p:sldId id="265" r:id="rId4"/>
    <p:sldId id="258" r:id="rId5"/>
    <p:sldId id="259" r:id="rId6"/>
    <p:sldId id="260" r:id="rId7"/>
    <p:sldId id="263" r:id="rId8"/>
    <p:sldId id="264" r:id="rId9"/>
    <p:sldId id="261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35" d="100"/>
          <a:sy n="135" d="100"/>
        </p:scale>
        <p:origin x="-68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15C06-4007-8C47-8DEF-06ACB731058A}" type="datetimeFigureOut">
              <a:rPr lang="en-US" smtClean="0"/>
              <a:t>5/31/16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53345-E08A-9443-8C11-C34587914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876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15C06-4007-8C47-8DEF-06ACB731058A}" type="datetimeFigureOut">
              <a:rPr lang="en-US" smtClean="0"/>
              <a:t>5/31/16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53345-E08A-9443-8C11-C34587914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32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15C06-4007-8C47-8DEF-06ACB731058A}" type="datetimeFigureOut">
              <a:rPr lang="en-US" smtClean="0"/>
              <a:t>5/31/16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53345-E08A-9443-8C11-C34587914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716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15C06-4007-8C47-8DEF-06ACB731058A}" type="datetimeFigureOut">
              <a:rPr lang="en-US" smtClean="0"/>
              <a:t>5/31/16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53345-E08A-9443-8C11-C34587914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95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15C06-4007-8C47-8DEF-06ACB731058A}" type="datetimeFigureOut">
              <a:rPr lang="en-US" smtClean="0"/>
              <a:t>5/31/16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53345-E08A-9443-8C11-C34587914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984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15C06-4007-8C47-8DEF-06ACB731058A}" type="datetimeFigureOut">
              <a:rPr lang="en-US" smtClean="0"/>
              <a:t>5/31/16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53345-E08A-9443-8C11-C34587914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256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15C06-4007-8C47-8DEF-06ACB731058A}" type="datetimeFigureOut">
              <a:rPr lang="en-US" smtClean="0"/>
              <a:t>5/31/16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53345-E08A-9443-8C11-C34587914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73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15C06-4007-8C47-8DEF-06ACB731058A}" type="datetimeFigureOut">
              <a:rPr lang="en-US" smtClean="0"/>
              <a:t>5/31/16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53345-E08A-9443-8C11-C34587914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127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15C06-4007-8C47-8DEF-06ACB731058A}" type="datetimeFigureOut">
              <a:rPr lang="en-US" smtClean="0"/>
              <a:t>5/31/16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53345-E08A-9443-8C11-C34587914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701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15C06-4007-8C47-8DEF-06ACB731058A}" type="datetimeFigureOut">
              <a:rPr lang="en-US" smtClean="0"/>
              <a:t>5/31/16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53345-E08A-9443-8C11-C34587914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836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15C06-4007-8C47-8DEF-06ACB731058A}" type="datetimeFigureOut">
              <a:rPr lang="en-US" smtClean="0"/>
              <a:t>5/31/16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53345-E08A-9443-8C11-C34587914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495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515C06-4007-8C47-8DEF-06ACB731058A}" type="datetimeFigureOut">
              <a:rPr lang="en-US" smtClean="0"/>
              <a:t>5/31/16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53345-E08A-9443-8C11-C34587914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365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380" y="0"/>
            <a:ext cx="8511702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896066" y="6485319"/>
            <a:ext cx="21125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chemeClr val="bg1"/>
                </a:solidFill>
              </a:rPr>
              <a:t>oceanvideolab.org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6471072"/>
            <a:ext cx="28977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V. Ferrini &amp; J. Morton (LDEO)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65004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9556"/>
          </a:xfrm>
        </p:spPr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79312"/>
            <a:ext cx="8229600" cy="4525963"/>
          </a:xfrm>
        </p:spPr>
        <p:txBody>
          <a:bodyPr/>
          <a:lstStyle/>
          <a:p>
            <a:r>
              <a:rPr lang="en-US" dirty="0" smtClean="0"/>
              <a:t>Encourage public access to video via YouTube</a:t>
            </a:r>
          </a:p>
          <a:p>
            <a:r>
              <a:rPr lang="en-US" dirty="0" smtClean="0"/>
              <a:t>Enable registration/annotation of </a:t>
            </a:r>
            <a:r>
              <a:rPr lang="en-US" i="1" dirty="0" smtClean="0"/>
              <a:t>any</a:t>
            </a:r>
            <a:r>
              <a:rPr lang="en-US" dirty="0" smtClean="0"/>
              <a:t> video content</a:t>
            </a:r>
          </a:p>
          <a:p>
            <a:r>
              <a:rPr lang="en-US" dirty="0" smtClean="0"/>
              <a:t>Search across annotations from any video, by:</a:t>
            </a:r>
          </a:p>
          <a:p>
            <a:pPr lvl="1"/>
            <a:r>
              <a:rPr lang="en-US" dirty="0" smtClean="0"/>
              <a:t>Annotation, location, date/time, water depth…</a:t>
            </a:r>
          </a:p>
          <a:p>
            <a:r>
              <a:rPr lang="en-US" dirty="0" smtClean="0"/>
              <a:t>Integrate with other data (e.g. bathymetry)</a:t>
            </a:r>
          </a:p>
          <a:p>
            <a:r>
              <a:rPr lang="en-US" dirty="0" smtClean="0"/>
              <a:t>Annotations accessible through services and exportable (XML, </a:t>
            </a:r>
            <a:r>
              <a:rPr lang="en-US" dirty="0" err="1" smtClean="0"/>
              <a:t>GeoJSON</a:t>
            </a:r>
            <a:r>
              <a:rPr lang="en-US" dirty="0" smtClean="0"/>
              <a:t>, ASCII, SHP, </a:t>
            </a:r>
            <a:r>
              <a:rPr lang="en-US" dirty="0" err="1" smtClean="0"/>
              <a:t>etc</a:t>
            </a:r>
            <a:r>
              <a:rPr lang="en-US" dirty="0" smtClean="0"/>
              <a:t>) </a:t>
            </a:r>
            <a:endParaRPr lang="en-US" dirty="0"/>
          </a:p>
        </p:txBody>
      </p:sp>
      <p:pic>
        <p:nvPicPr>
          <p:cNvPr id="4" name="Picture 3" descr="LamontLogo_300dpi 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7038" y="6099616"/>
            <a:ext cx="4936058" cy="620888"/>
          </a:xfrm>
          <a:prstGeom prst="rect">
            <a:avLst/>
          </a:prstGeom>
        </p:spPr>
      </p:pic>
      <p:pic>
        <p:nvPicPr>
          <p:cNvPr id="5" name="Picture 4" descr="SOI 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0515" y="5569177"/>
            <a:ext cx="1763575" cy="159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13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Input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55096" cy="4525963"/>
          </a:xfrm>
        </p:spPr>
        <p:txBody>
          <a:bodyPr/>
          <a:lstStyle/>
          <a:p>
            <a:r>
              <a:rPr lang="en-US" dirty="0" smtClean="0"/>
              <a:t>Link to </a:t>
            </a:r>
            <a:r>
              <a:rPr lang="en-US" i="1" dirty="0" smtClean="0"/>
              <a:t>public</a:t>
            </a:r>
            <a:r>
              <a:rPr lang="en-US" dirty="0" smtClean="0"/>
              <a:t> YouTube video</a:t>
            </a:r>
          </a:p>
          <a:p>
            <a:pPr lvl="1"/>
            <a:r>
              <a:rPr lang="en-US" dirty="0" smtClean="0"/>
              <a:t>Temporally continuous (no pause during recording)</a:t>
            </a:r>
          </a:p>
          <a:p>
            <a:r>
              <a:rPr lang="en-US" dirty="0" smtClean="0"/>
              <a:t>Optional, but strongly encouraged</a:t>
            </a:r>
          </a:p>
          <a:p>
            <a:pPr lvl="1"/>
            <a:r>
              <a:rPr lang="en-US" dirty="0" smtClean="0"/>
              <a:t>Start time</a:t>
            </a:r>
          </a:p>
          <a:p>
            <a:pPr lvl="1"/>
            <a:r>
              <a:rPr lang="en-US" dirty="0" smtClean="0"/>
              <a:t>ASCII Navigation file</a:t>
            </a:r>
          </a:p>
          <a:p>
            <a:r>
              <a:rPr lang="en-US" dirty="0" smtClean="0"/>
              <a:t>Additional metadata enables linking to, and integration with, other online data resources</a:t>
            </a:r>
          </a:p>
        </p:txBody>
      </p:sp>
    </p:spTree>
    <p:extLst>
      <p:ext uri="{BB962C8B-B14F-4D97-AF65-F5344CB8AC3E}">
        <p14:creationId xmlns:p14="http://schemas.microsoft.com/office/powerpoint/2010/main" val="883902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59976"/>
            <a:ext cx="8229600" cy="894975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OVL – Video Browser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4951"/>
            <a:ext cx="9144000" cy="642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972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59976"/>
            <a:ext cx="8229600" cy="894975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FFFFF"/>
                </a:solidFill>
              </a:rPr>
              <a:t>OVL – Video Player</a:t>
            </a:r>
            <a:endParaRPr lang="en-US" b="1" dirty="0">
              <a:solidFill>
                <a:srgbClr val="FFFFFF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1929"/>
          <a:stretch/>
        </p:blipFill>
        <p:spPr>
          <a:xfrm>
            <a:off x="0" y="954951"/>
            <a:ext cx="9144000" cy="52212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83758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b="1" dirty="0">
                <a:solidFill>
                  <a:srgbClr val="FFFFFF"/>
                </a:solidFill>
              </a:rPr>
              <a:t>OVL </a:t>
            </a:r>
            <a:r>
              <a:rPr lang="en-US" b="1" dirty="0" smtClean="0">
                <a:solidFill>
                  <a:srgbClr val="FFFFFF"/>
                </a:solidFill>
              </a:rPr>
              <a:t>– Annotation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Picture 3" descr="Screen Shot 2015-09-09 at 4.02.37 PM (2)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0" y="1109086"/>
            <a:ext cx="8273891" cy="54642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56392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593" y="171161"/>
            <a:ext cx="8833555" cy="6943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Import Text Events &amp; Associate with </a:t>
            </a:r>
            <a:r>
              <a:rPr lang="en-US" dirty="0" err="1" smtClean="0"/>
              <a:t>Nav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6-05-31 at 11.55.1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8963"/>
            <a:ext cx="9144000" cy="574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228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3136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Export Annotations to GIS (</a:t>
            </a:r>
            <a:r>
              <a:rPr lang="en-US" dirty="0" err="1" smtClean="0"/>
              <a:t>Shapefile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Picture 3" descr="Screen Shot 2016-06-01 at 12.02.3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73" y="1303128"/>
            <a:ext cx="7826963" cy="5554872"/>
          </a:xfrm>
          <a:prstGeom prst="rect">
            <a:avLst/>
          </a:prstGeom>
        </p:spPr>
      </p:pic>
      <p:pic>
        <p:nvPicPr>
          <p:cNvPr id="5" name="Picture 4" descr="Screen Shot 2016-05-31 at 11.59.5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078" y="2041407"/>
            <a:ext cx="3816922" cy="33114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7" name="Straight Connector 6"/>
          <p:cNvCxnSpPr/>
          <p:nvPr/>
        </p:nvCxnSpPr>
        <p:spPr>
          <a:xfrm flipV="1">
            <a:off x="3793067" y="2041407"/>
            <a:ext cx="1534011" cy="15635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793067" y="3604919"/>
            <a:ext cx="1534011" cy="1747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3772367" y="3546591"/>
            <a:ext cx="105363" cy="102701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9306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880" y="24202"/>
            <a:ext cx="5862755" cy="843032"/>
          </a:xfrm>
        </p:spPr>
        <p:txBody>
          <a:bodyPr/>
          <a:lstStyle/>
          <a:p>
            <a:r>
              <a:rPr lang="en-US" b="1" dirty="0" smtClean="0"/>
              <a:t>OVL –Next Steps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9194"/>
            <a:ext cx="8686800" cy="599076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2016</a:t>
            </a:r>
          </a:p>
          <a:p>
            <a:pPr lvl="1"/>
            <a:r>
              <a:rPr lang="en-US" dirty="0" smtClean="0"/>
              <a:t>Beta Testers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Develop </a:t>
            </a:r>
            <a:r>
              <a:rPr lang="en-US" dirty="0" smtClean="0"/>
              <a:t>&amp; Deploy API</a:t>
            </a:r>
          </a:p>
          <a:p>
            <a:pPr lvl="1"/>
            <a:r>
              <a:rPr lang="en-US" dirty="0" smtClean="0"/>
              <a:t>Search </a:t>
            </a:r>
            <a:r>
              <a:rPr lang="en-US" dirty="0"/>
              <a:t>Interface</a:t>
            </a:r>
          </a:p>
          <a:p>
            <a:pPr lvl="1"/>
            <a:r>
              <a:rPr lang="en-US" dirty="0" smtClean="0"/>
              <a:t>Enhance </a:t>
            </a:r>
            <a:r>
              <a:rPr lang="en-US" dirty="0"/>
              <a:t>access to related </a:t>
            </a:r>
            <a:r>
              <a:rPr lang="en-US" dirty="0" smtClean="0"/>
              <a:t>data (plots, map overlays,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 smtClean="0"/>
              <a:t>Expand code for </a:t>
            </a:r>
            <a:r>
              <a:rPr lang="en-US" dirty="0" err="1" smtClean="0"/>
              <a:t>Nav</a:t>
            </a:r>
            <a:r>
              <a:rPr lang="en-US" dirty="0" smtClean="0"/>
              <a:t> input/integration</a:t>
            </a:r>
          </a:p>
          <a:p>
            <a:pPr lvl="1"/>
            <a:r>
              <a:rPr lang="en-US" dirty="0" smtClean="0"/>
              <a:t>Extract </a:t>
            </a:r>
            <a:r>
              <a:rPr lang="en-US" dirty="0" err="1" smtClean="0"/>
              <a:t>FrameGrabs</a:t>
            </a:r>
            <a:r>
              <a:rPr lang="en-US" dirty="0" smtClean="0"/>
              <a:t>?</a:t>
            </a:r>
            <a:endParaRPr lang="en-US" dirty="0" smtClean="0"/>
          </a:p>
          <a:p>
            <a:r>
              <a:rPr lang="en-US" dirty="0" smtClean="0"/>
              <a:t>Beyond 2016…?</a:t>
            </a:r>
          </a:p>
          <a:p>
            <a:pPr lvl="1"/>
            <a:r>
              <a:rPr lang="en-US" dirty="0" smtClean="0"/>
              <a:t>Detailed tagging within frame</a:t>
            </a:r>
          </a:p>
          <a:p>
            <a:pPr lvl="1"/>
            <a:r>
              <a:rPr lang="en-US" dirty="0" smtClean="0"/>
              <a:t>Crowd-sourcing annotations</a:t>
            </a:r>
          </a:p>
          <a:p>
            <a:pPr lvl="1"/>
            <a:r>
              <a:rPr lang="en-US" dirty="0" smtClean="0"/>
              <a:t>Integration </a:t>
            </a:r>
            <a:r>
              <a:rPr lang="en-US" dirty="0" smtClean="0"/>
              <a:t>of tags/imagery with distributed data ?</a:t>
            </a:r>
          </a:p>
          <a:p>
            <a:pPr lvl="1"/>
            <a:r>
              <a:rPr lang="en-US" dirty="0" smtClean="0"/>
              <a:t>Expand to </a:t>
            </a:r>
            <a:r>
              <a:rPr lang="en-US" dirty="0" err="1" smtClean="0"/>
              <a:t>Vimeo</a:t>
            </a:r>
            <a:r>
              <a:rPr lang="en-US" dirty="0" smtClean="0"/>
              <a:t> ?</a:t>
            </a:r>
          </a:p>
          <a:p>
            <a:pPr lvl="1"/>
            <a:r>
              <a:rPr lang="en-US" dirty="0" smtClean="0"/>
              <a:t>Code-share with complementary efforts (e.g. </a:t>
            </a:r>
            <a:r>
              <a:rPr lang="en-US" dirty="0" err="1" smtClean="0"/>
              <a:t>Squidle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 smtClean="0"/>
              <a:t>Machine </a:t>
            </a:r>
            <a:r>
              <a:rPr lang="en-US" dirty="0"/>
              <a:t>L</a:t>
            </a:r>
            <a:r>
              <a:rPr lang="en-US" dirty="0" smtClean="0"/>
              <a:t>earning &amp; Big Data </a:t>
            </a:r>
            <a:endParaRPr lang="en-US" dirty="0"/>
          </a:p>
        </p:txBody>
      </p:sp>
      <p:pic>
        <p:nvPicPr>
          <p:cNvPr id="4" name="Picture 3" descr="Screen Shot 2015-09-09 at 3.44.41 PM (2)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728" b="30622"/>
          <a:stretch/>
        </p:blipFill>
        <p:spPr>
          <a:xfrm>
            <a:off x="5815778" y="59567"/>
            <a:ext cx="2914295" cy="24333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32084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214</Words>
  <Application>Microsoft Macintosh PowerPoint</Application>
  <PresentationFormat>On-screen Show (4:3)</PresentationFormat>
  <Paragraphs>36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Motivation</vt:lpstr>
      <vt:lpstr>Input Requirements</vt:lpstr>
      <vt:lpstr>OVL – Video Browser</vt:lpstr>
      <vt:lpstr>OVL – Video Player</vt:lpstr>
      <vt:lpstr>OVL – Annotation</vt:lpstr>
      <vt:lpstr>Import Text Events &amp; Associate with Nav</vt:lpstr>
      <vt:lpstr>Export Annotations to GIS (Shapefile)</vt:lpstr>
      <vt:lpstr>OVL –Next Steps</vt:lpstr>
    </vt:vector>
  </TitlesOfParts>
  <Manager/>
  <Company>LDEO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Vicki Ferrini</dc:creator>
  <cp:keywords/>
  <dc:description/>
  <cp:lastModifiedBy>Vicki Ferrini</cp:lastModifiedBy>
  <cp:revision>3</cp:revision>
  <dcterms:created xsi:type="dcterms:W3CDTF">2016-06-01T03:47:42Z</dcterms:created>
  <dcterms:modified xsi:type="dcterms:W3CDTF">2016-06-01T04:15:40Z</dcterms:modified>
  <cp:category/>
</cp:coreProperties>
</file>

<file path=docProps/thumbnail.jpeg>
</file>